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0" r:id="rId4"/>
    <p:sldId id="261" r:id="rId5"/>
    <p:sldId id="263" r:id="rId6"/>
    <p:sldId id="262" r:id="rId7"/>
    <p:sldId id="259" r:id="rId8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B4B"/>
    <a:srgbClr val="7E69E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A9CC45-4504-4CC7-803D-A3D5692E8BFF}" v="4" dt="2023-05-09T00:45:17.0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67" d="100"/>
          <a:sy n="67" d="100"/>
        </p:scale>
        <p:origin x="6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eosso, Patricia Azanha" userId="cfcd42c4-9c76-41cb-9cbc-ef4cd59a352c" providerId="ADAL" clId="{55A9CC45-4504-4CC7-803D-A3D5692E8BFF}"/>
    <pc:docChg chg="custSel modSld">
      <pc:chgData name="Dreosso, Patricia Azanha" userId="cfcd42c4-9c76-41cb-9cbc-ef4cd59a352c" providerId="ADAL" clId="{55A9CC45-4504-4CC7-803D-A3D5692E8BFF}" dt="2023-05-09T01:06:32.052" v="2300" actId="20577"/>
      <pc:docMkLst>
        <pc:docMk/>
      </pc:docMkLst>
      <pc:sldChg chg="addSp modSp mod">
        <pc:chgData name="Dreosso, Patricia Azanha" userId="cfcd42c4-9c76-41cb-9cbc-ef4cd59a352c" providerId="ADAL" clId="{55A9CC45-4504-4CC7-803D-A3D5692E8BFF}" dt="2023-05-09T00:35:40.435" v="530" actId="207"/>
        <pc:sldMkLst>
          <pc:docMk/>
          <pc:sldMk cId="4281909697" sldId="260"/>
        </pc:sldMkLst>
        <pc:spChg chg="add mod">
          <ac:chgData name="Dreosso, Patricia Azanha" userId="cfcd42c4-9c76-41cb-9cbc-ef4cd59a352c" providerId="ADAL" clId="{55A9CC45-4504-4CC7-803D-A3D5692E8BFF}" dt="2023-05-09T00:35:40.435" v="530" actId="207"/>
          <ac:spMkLst>
            <pc:docMk/>
            <pc:sldMk cId="4281909697" sldId="260"/>
            <ac:spMk id="5" creationId="{A6F2D998-607B-8145-D6A9-9AFD39D43AB2}"/>
          </ac:spMkLst>
        </pc:spChg>
      </pc:sldChg>
      <pc:sldChg chg="addSp modSp mod">
        <pc:chgData name="Dreosso, Patricia Azanha" userId="cfcd42c4-9c76-41cb-9cbc-ef4cd59a352c" providerId="ADAL" clId="{55A9CC45-4504-4CC7-803D-A3D5692E8BFF}" dt="2023-05-09T00:39:04.026" v="896" actId="20577"/>
        <pc:sldMkLst>
          <pc:docMk/>
          <pc:sldMk cId="834197777" sldId="261"/>
        </pc:sldMkLst>
        <pc:spChg chg="add mod">
          <ac:chgData name="Dreosso, Patricia Azanha" userId="cfcd42c4-9c76-41cb-9cbc-ef4cd59a352c" providerId="ADAL" clId="{55A9CC45-4504-4CC7-803D-A3D5692E8BFF}" dt="2023-05-09T00:39:04.026" v="896" actId="20577"/>
          <ac:spMkLst>
            <pc:docMk/>
            <pc:sldMk cId="834197777" sldId="261"/>
            <ac:spMk id="3" creationId="{FAE8A44C-AFB1-6825-75A3-67019033857D}"/>
          </ac:spMkLst>
        </pc:spChg>
      </pc:sldChg>
      <pc:sldChg chg="addSp modSp mod">
        <pc:chgData name="Dreosso, Patricia Azanha" userId="cfcd42c4-9c76-41cb-9cbc-ef4cd59a352c" providerId="ADAL" clId="{55A9CC45-4504-4CC7-803D-A3D5692E8BFF}" dt="2023-05-09T01:06:32.052" v="2300" actId="20577"/>
        <pc:sldMkLst>
          <pc:docMk/>
          <pc:sldMk cId="265760915" sldId="262"/>
        </pc:sldMkLst>
        <pc:spChg chg="add mod">
          <ac:chgData name="Dreosso, Patricia Azanha" userId="cfcd42c4-9c76-41cb-9cbc-ef4cd59a352c" providerId="ADAL" clId="{55A9CC45-4504-4CC7-803D-A3D5692E8BFF}" dt="2023-05-09T01:06:32.052" v="2300" actId="20577"/>
          <ac:spMkLst>
            <pc:docMk/>
            <pc:sldMk cId="265760915" sldId="262"/>
            <ac:spMk id="4" creationId="{9FC3CDD4-1422-C16B-0664-46E24B1875C3}"/>
          </ac:spMkLst>
        </pc:spChg>
      </pc:sldChg>
      <pc:sldChg chg="addSp modSp mod">
        <pc:chgData name="Dreosso, Patricia Azanha" userId="cfcd42c4-9c76-41cb-9cbc-ef4cd59a352c" providerId="ADAL" clId="{55A9CC45-4504-4CC7-803D-A3D5692E8BFF}" dt="2023-05-09T00:49:18.837" v="1440" actId="20577"/>
        <pc:sldMkLst>
          <pc:docMk/>
          <pc:sldMk cId="1655252367" sldId="263"/>
        </pc:sldMkLst>
        <pc:spChg chg="add mod">
          <ac:chgData name="Dreosso, Patricia Azanha" userId="cfcd42c4-9c76-41cb-9cbc-ef4cd59a352c" providerId="ADAL" clId="{55A9CC45-4504-4CC7-803D-A3D5692E8BFF}" dt="2023-05-09T00:49:18.837" v="1440" actId="20577"/>
          <ac:spMkLst>
            <pc:docMk/>
            <pc:sldMk cId="1655252367" sldId="263"/>
            <ac:spMk id="2" creationId="{D00A0EE2-A948-0F9F-4460-320C2CA0D8D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895F15-E317-4462-9F53-2FD30EA0D5C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B4B8FD4-AC7B-4C4B-8D89-95976B312EDC}">
      <dgm:prSet/>
      <dgm:spPr/>
      <dgm:t>
        <a:bodyPr/>
        <a:lstStyle/>
        <a:p>
          <a:r>
            <a:rPr lang="pt-BR"/>
            <a:t>Distrofia Muscular de Duchenne acomete 1 em cada 5000 meninos. </a:t>
          </a:r>
          <a:endParaRPr lang="en-US"/>
        </a:p>
      </dgm:t>
    </dgm:pt>
    <dgm:pt modelId="{DB3D22E0-49A5-4660-AF89-A8BC89B78883}" type="parTrans" cxnId="{E7D84D37-2D1F-4652-B461-7E2CE65DA3C9}">
      <dgm:prSet/>
      <dgm:spPr/>
      <dgm:t>
        <a:bodyPr/>
        <a:lstStyle/>
        <a:p>
          <a:endParaRPr lang="en-US"/>
        </a:p>
      </dgm:t>
    </dgm:pt>
    <dgm:pt modelId="{3734A479-9354-441D-835F-F3D9959E38B2}" type="sibTrans" cxnId="{E7D84D37-2D1F-4652-B461-7E2CE65DA3C9}">
      <dgm:prSet/>
      <dgm:spPr/>
      <dgm:t>
        <a:bodyPr/>
        <a:lstStyle/>
        <a:p>
          <a:endParaRPr lang="en-US"/>
        </a:p>
      </dgm:t>
    </dgm:pt>
    <dgm:pt modelId="{710E61D6-3B50-45EF-B6CD-80D19266101F}">
      <dgm:prSet/>
      <dgm:spPr/>
      <dgm:t>
        <a:bodyPr/>
        <a:lstStyle/>
        <a:p>
          <a:r>
            <a:rPr lang="pt-BR"/>
            <a:t>Normal ao nascimento -&gt; Fraqueza aos 3-5 anos -&gt; Restrito a cadeira de rodas -&gt; Óbito 20-30 anos </a:t>
          </a:r>
          <a:endParaRPr lang="en-US"/>
        </a:p>
      </dgm:t>
    </dgm:pt>
    <dgm:pt modelId="{CC908752-846A-4775-87EE-5B4C23234308}" type="parTrans" cxnId="{83AE25CA-45BF-4783-8D59-60246CD549E1}">
      <dgm:prSet/>
      <dgm:spPr/>
      <dgm:t>
        <a:bodyPr/>
        <a:lstStyle/>
        <a:p>
          <a:endParaRPr lang="en-US"/>
        </a:p>
      </dgm:t>
    </dgm:pt>
    <dgm:pt modelId="{A01E0C3E-EAAE-4AE1-BB40-5F24152E1C77}" type="sibTrans" cxnId="{83AE25CA-45BF-4783-8D59-60246CD549E1}">
      <dgm:prSet/>
      <dgm:spPr/>
      <dgm:t>
        <a:bodyPr/>
        <a:lstStyle/>
        <a:p>
          <a:endParaRPr lang="en-US"/>
        </a:p>
      </dgm:t>
    </dgm:pt>
    <dgm:pt modelId="{9AB331E5-EF79-413D-972C-D3D9C9F720E9}">
      <dgm:prSet/>
      <dgm:spPr/>
      <dgm:t>
        <a:bodyPr/>
        <a:lstStyle/>
        <a:p>
          <a:r>
            <a:rPr lang="pt-BR"/>
            <a:t>Terapia gênica como oportunidade de mudar a vida destes pacientes: Breakthrough Pfizer</a:t>
          </a:r>
          <a:endParaRPr lang="en-US"/>
        </a:p>
      </dgm:t>
    </dgm:pt>
    <dgm:pt modelId="{20A8B682-F72F-44CE-AD6B-3614E590A8C7}" type="parTrans" cxnId="{86460550-7B09-461D-9DF4-E1047FC1EC56}">
      <dgm:prSet/>
      <dgm:spPr/>
      <dgm:t>
        <a:bodyPr/>
        <a:lstStyle/>
        <a:p>
          <a:endParaRPr lang="en-US"/>
        </a:p>
      </dgm:t>
    </dgm:pt>
    <dgm:pt modelId="{134575AF-A89A-490B-88C1-6BECF6D10283}" type="sibTrans" cxnId="{86460550-7B09-461D-9DF4-E1047FC1EC56}">
      <dgm:prSet/>
      <dgm:spPr/>
      <dgm:t>
        <a:bodyPr/>
        <a:lstStyle/>
        <a:p>
          <a:endParaRPr lang="en-US"/>
        </a:p>
      </dgm:t>
    </dgm:pt>
    <dgm:pt modelId="{195D55F8-5978-4384-A732-0FF7101C1DCD}" type="pres">
      <dgm:prSet presAssocID="{1F895F15-E317-4462-9F53-2FD30EA0D5C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91AC484-D710-47FB-8A09-DC3AB0308646}" type="pres">
      <dgm:prSet presAssocID="{BB4B8FD4-AC7B-4C4B-8D89-95976B312EDC}" presName="hierRoot1" presStyleCnt="0"/>
      <dgm:spPr/>
    </dgm:pt>
    <dgm:pt modelId="{6EB6345A-6CC9-4D17-983B-EEB118EE5088}" type="pres">
      <dgm:prSet presAssocID="{BB4B8FD4-AC7B-4C4B-8D89-95976B312EDC}" presName="composite" presStyleCnt="0"/>
      <dgm:spPr/>
    </dgm:pt>
    <dgm:pt modelId="{CAE969B9-8A32-488C-B15F-DDEA76AD7BDA}" type="pres">
      <dgm:prSet presAssocID="{BB4B8FD4-AC7B-4C4B-8D89-95976B312EDC}" presName="background" presStyleLbl="node0" presStyleIdx="0" presStyleCnt="3"/>
      <dgm:spPr/>
    </dgm:pt>
    <dgm:pt modelId="{AB752801-5576-4178-AC72-8323AC625E00}" type="pres">
      <dgm:prSet presAssocID="{BB4B8FD4-AC7B-4C4B-8D89-95976B312EDC}" presName="text" presStyleLbl="fgAcc0" presStyleIdx="0" presStyleCnt="3">
        <dgm:presLayoutVars>
          <dgm:chPref val="3"/>
        </dgm:presLayoutVars>
      </dgm:prSet>
      <dgm:spPr/>
    </dgm:pt>
    <dgm:pt modelId="{54BE1D25-4AA2-4E09-9BAF-3ECAD2A1A9D7}" type="pres">
      <dgm:prSet presAssocID="{BB4B8FD4-AC7B-4C4B-8D89-95976B312EDC}" presName="hierChild2" presStyleCnt="0"/>
      <dgm:spPr/>
    </dgm:pt>
    <dgm:pt modelId="{952A8B25-086B-4663-806B-CEEACF22D55B}" type="pres">
      <dgm:prSet presAssocID="{710E61D6-3B50-45EF-B6CD-80D19266101F}" presName="hierRoot1" presStyleCnt="0"/>
      <dgm:spPr/>
    </dgm:pt>
    <dgm:pt modelId="{2A3C0B04-9D86-40BF-A2AC-F357633DE038}" type="pres">
      <dgm:prSet presAssocID="{710E61D6-3B50-45EF-B6CD-80D19266101F}" presName="composite" presStyleCnt="0"/>
      <dgm:spPr/>
    </dgm:pt>
    <dgm:pt modelId="{72E25710-B168-406B-9591-FFA6044D3E9B}" type="pres">
      <dgm:prSet presAssocID="{710E61D6-3B50-45EF-B6CD-80D19266101F}" presName="background" presStyleLbl="node0" presStyleIdx="1" presStyleCnt="3"/>
      <dgm:spPr/>
    </dgm:pt>
    <dgm:pt modelId="{2CD30DD6-51AF-4E9F-B429-8DC6B7455FCF}" type="pres">
      <dgm:prSet presAssocID="{710E61D6-3B50-45EF-B6CD-80D19266101F}" presName="text" presStyleLbl="fgAcc0" presStyleIdx="1" presStyleCnt="3">
        <dgm:presLayoutVars>
          <dgm:chPref val="3"/>
        </dgm:presLayoutVars>
      </dgm:prSet>
      <dgm:spPr/>
    </dgm:pt>
    <dgm:pt modelId="{317DD21F-326F-421A-8D12-7072837E02B2}" type="pres">
      <dgm:prSet presAssocID="{710E61D6-3B50-45EF-B6CD-80D19266101F}" presName="hierChild2" presStyleCnt="0"/>
      <dgm:spPr/>
    </dgm:pt>
    <dgm:pt modelId="{3320F724-D8CD-4934-90D1-873B1A427C22}" type="pres">
      <dgm:prSet presAssocID="{9AB331E5-EF79-413D-972C-D3D9C9F720E9}" presName="hierRoot1" presStyleCnt="0"/>
      <dgm:spPr/>
    </dgm:pt>
    <dgm:pt modelId="{552448B6-FA56-4857-B7EC-E94928413BDB}" type="pres">
      <dgm:prSet presAssocID="{9AB331E5-EF79-413D-972C-D3D9C9F720E9}" presName="composite" presStyleCnt="0"/>
      <dgm:spPr/>
    </dgm:pt>
    <dgm:pt modelId="{1D2DCBFE-9620-475F-95D1-675986864858}" type="pres">
      <dgm:prSet presAssocID="{9AB331E5-EF79-413D-972C-D3D9C9F720E9}" presName="background" presStyleLbl="node0" presStyleIdx="2" presStyleCnt="3"/>
      <dgm:spPr/>
    </dgm:pt>
    <dgm:pt modelId="{96A4C536-5960-4CD5-918A-C6D1F1CB1604}" type="pres">
      <dgm:prSet presAssocID="{9AB331E5-EF79-413D-972C-D3D9C9F720E9}" presName="text" presStyleLbl="fgAcc0" presStyleIdx="2" presStyleCnt="3">
        <dgm:presLayoutVars>
          <dgm:chPref val="3"/>
        </dgm:presLayoutVars>
      </dgm:prSet>
      <dgm:spPr/>
    </dgm:pt>
    <dgm:pt modelId="{90094948-9571-4599-8DBD-B07D2D4B279D}" type="pres">
      <dgm:prSet presAssocID="{9AB331E5-EF79-413D-972C-D3D9C9F720E9}" presName="hierChild2" presStyleCnt="0"/>
      <dgm:spPr/>
    </dgm:pt>
  </dgm:ptLst>
  <dgm:cxnLst>
    <dgm:cxn modelId="{E7D84D37-2D1F-4652-B461-7E2CE65DA3C9}" srcId="{1F895F15-E317-4462-9F53-2FD30EA0D5C6}" destId="{BB4B8FD4-AC7B-4C4B-8D89-95976B312EDC}" srcOrd="0" destOrd="0" parTransId="{DB3D22E0-49A5-4660-AF89-A8BC89B78883}" sibTransId="{3734A479-9354-441D-835F-F3D9959E38B2}"/>
    <dgm:cxn modelId="{BFAC3B6B-1E74-4D31-B41A-8A2FFC075F16}" type="presOf" srcId="{BB4B8FD4-AC7B-4C4B-8D89-95976B312EDC}" destId="{AB752801-5576-4178-AC72-8323AC625E00}" srcOrd="0" destOrd="0" presId="urn:microsoft.com/office/officeart/2005/8/layout/hierarchy1"/>
    <dgm:cxn modelId="{13CDD14B-2A92-45C1-9C03-2A51922ADFD8}" type="presOf" srcId="{710E61D6-3B50-45EF-B6CD-80D19266101F}" destId="{2CD30DD6-51AF-4E9F-B429-8DC6B7455FCF}" srcOrd="0" destOrd="0" presId="urn:microsoft.com/office/officeart/2005/8/layout/hierarchy1"/>
    <dgm:cxn modelId="{807FC66E-1336-45B1-AAD8-44E40FCB3544}" type="presOf" srcId="{1F895F15-E317-4462-9F53-2FD30EA0D5C6}" destId="{195D55F8-5978-4384-A732-0FF7101C1DCD}" srcOrd="0" destOrd="0" presId="urn:microsoft.com/office/officeart/2005/8/layout/hierarchy1"/>
    <dgm:cxn modelId="{86460550-7B09-461D-9DF4-E1047FC1EC56}" srcId="{1F895F15-E317-4462-9F53-2FD30EA0D5C6}" destId="{9AB331E5-EF79-413D-972C-D3D9C9F720E9}" srcOrd="2" destOrd="0" parTransId="{20A8B682-F72F-44CE-AD6B-3614E590A8C7}" sibTransId="{134575AF-A89A-490B-88C1-6BECF6D10283}"/>
    <dgm:cxn modelId="{E13430C0-A2EF-4A48-9F27-75F72216058D}" type="presOf" srcId="{9AB331E5-EF79-413D-972C-D3D9C9F720E9}" destId="{96A4C536-5960-4CD5-918A-C6D1F1CB1604}" srcOrd="0" destOrd="0" presId="urn:microsoft.com/office/officeart/2005/8/layout/hierarchy1"/>
    <dgm:cxn modelId="{83AE25CA-45BF-4783-8D59-60246CD549E1}" srcId="{1F895F15-E317-4462-9F53-2FD30EA0D5C6}" destId="{710E61D6-3B50-45EF-B6CD-80D19266101F}" srcOrd="1" destOrd="0" parTransId="{CC908752-846A-4775-87EE-5B4C23234308}" sibTransId="{A01E0C3E-EAAE-4AE1-BB40-5F24152E1C77}"/>
    <dgm:cxn modelId="{7835DF99-94A2-4FCE-837C-56E402B8ABCF}" type="presParOf" srcId="{195D55F8-5978-4384-A732-0FF7101C1DCD}" destId="{B91AC484-D710-47FB-8A09-DC3AB0308646}" srcOrd="0" destOrd="0" presId="urn:microsoft.com/office/officeart/2005/8/layout/hierarchy1"/>
    <dgm:cxn modelId="{3D8BF25E-2AEB-4A2B-A9DE-1F2FC1CA2DA2}" type="presParOf" srcId="{B91AC484-D710-47FB-8A09-DC3AB0308646}" destId="{6EB6345A-6CC9-4D17-983B-EEB118EE5088}" srcOrd="0" destOrd="0" presId="urn:microsoft.com/office/officeart/2005/8/layout/hierarchy1"/>
    <dgm:cxn modelId="{DDAB5B11-A5C6-4BB6-A34E-CEB342393568}" type="presParOf" srcId="{6EB6345A-6CC9-4D17-983B-EEB118EE5088}" destId="{CAE969B9-8A32-488C-B15F-DDEA76AD7BDA}" srcOrd="0" destOrd="0" presId="urn:microsoft.com/office/officeart/2005/8/layout/hierarchy1"/>
    <dgm:cxn modelId="{0CD43DF9-E560-46CE-ADE2-D7616843BD4E}" type="presParOf" srcId="{6EB6345A-6CC9-4D17-983B-EEB118EE5088}" destId="{AB752801-5576-4178-AC72-8323AC625E00}" srcOrd="1" destOrd="0" presId="urn:microsoft.com/office/officeart/2005/8/layout/hierarchy1"/>
    <dgm:cxn modelId="{079BB04A-DA74-4381-BAE8-EB5F0C56EA6C}" type="presParOf" srcId="{B91AC484-D710-47FB-8A09-DC3AB0308646}" destId="{54BE1D25-4AA2-4E09-9BAF-3ECAD2A1A9D7}" srcOrd="1" destOrd="0" presId="urn:microsoft.com/office/officeart/2005/8/layout/hierarchy1"/>
    <dgm:cxn modelId="{40BBF112-2EF9-4B29-9B8A-670D813276EF}" type="presParOf" srcId="{195D55F8-5978-4384-A732-0FF7101C1DCD}" destId="{952A8B25-086B-4663-806B-CEEACF22D55B}" srcOrd="1" destOrd="0" presId="urn:microsoft.com/office/officeart/2005/8/layout/hierarchy1"/>
    <dgm:cxn modelId="{EB62013F-336A-4435-9DE7-0F19496836D0}" type="presParOf" srcId="{952A8B25-086B-4663-806B-CEEACF22D55B}" destId="{2A3C0B04-9D86-40BF-A2AC-F357633DE038}" srcOrd="0" destOrd="0" presId="urn:microsoft.com/office/officeart/2005/8/layout/hierarchy1"/>
    <dgm:cxn modelId="{CD3AF67A-57C5-4052-86EE-6356D7E03EDF}" type="presParOf" srcId="{2A3C0B04-9D86-40BF-A2AC-F357633DE038}" destId="{72E25710-B168-406B-9591-FFA6044D3E9B}" srcOrd="0" destOrd="0" presId="urn:microsoft.com/office/officeart/2005/8/layout/hierarchy1"/>
    <dgm:cxn modelId="{DB225053-BAA8-472C-B4F4-874873E06E59}" type="presParOf" srcId="{2A3C0B04-9D86-40BF-A2AC-F357633DE038}" destId="{2CD30DD6-51AF-4E9F-B429-8DC6B7455FCF}" srcOrd="1" destOrd="0" presId="urn:microsoft.com/office/officeart/2005/8/layout/hierarchy1"/>
    <dgm:cxn modelId="{7FBB64E4-2541-4936-9B80-2ADF40653945}" type="presParOf" srcId="{952A8B25-086B-4663-806B-CEEACF22D55B}" destId="{317DD21F-326F-421A-8D12-7072837E02B2}" srcOrd="1" destOrd="0" presId="urn:microsoft.com/office/officeart/2005/8/layout/hierarchy1"/>
    <dgm:cxn modelId="{84E71EDA-B62E-4D1F-865D-1187C292952A}" type="presParOf" srcId="{195D55F8-5978-4384-A732-0FF7101C1DCD}" destId="{3320F724-D8CD-4934-90D1-873B1A427C22}" srcOrd="2" destOrd="0" presId="urn:microsoft.com/office/officeart/2005/8/layout/hierarchy1"/>
    <dgm:cxn modelId="{325D81CF-AC63-4D2C-99CA-EF4FF5EFDCF4}" type="presParOf" srcId="{3320F724-D8CD-4934-90D1-873B1A427C22}" destId="{552448B6-FA56-4857-B7EC-E94928413BDB}" srcOrd="0" destOrd="0" presId="urn:microsoft.com/office/officeart/2005/8/layout/hierarchy1"/>
    <dgm:cxn modelId="{0B0305A4-63C0-4719-B0D7-17133C3C790E}" type="presParOf" srcId="{552448B6-FA56-4857-B7EC-E94928413BDB}" destId="{1D2DCBFE-9620-475F-95D1-675986864858}" srcOrd="0" destOrd="0" presId="urn:microsoft.com/office/officeart/2005/8/layout/hierarchy1"/>
    <dgm:cxn modelId="{0371A2FF-FB35-4F66-8A26-DFB12563DDBA}" type="presParOf" srcId="{552448B6-FA56-4857-B7EC-E94928413BDB}" destId="{96A4C536-5960-4CD5-918A-C6D1F1CB1604}" srcOrd="1" destOrd="0" presId="urn:microsoft.com/office/officeart/2005/8/layout/hierarchy1"/>
    <dgm:cxn modelId="{8CE0EA32-DB30-461F-8E64-EC0A48269B88}" type="presParOf" srcId="{3320F724-D8CD-4934-90D1-873B1A427C22}" destId="{90094948-9571-4599-8DBD-B07D2D4B279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E969B9-8A32-488C-B15F-DDEA76AD7BDA}">
      <dsp:nvSpPr>
        <dsp:cNvPr id="0" name=""/>
        <dsp:cNvSpPr/>
      </dsp:nvSpPr>
      <dsp:spPr>
        <a:xfrm>
          <a:off x="0" y="750005"/>
          <a:ext cx="1839579" cy="11681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752801-5576-4178-AC72-8323AC625E00}">
      <dsp:nvSpPr>
        <dsp:cNvPr id="0" name=""/>
        <dsp:cNvSpPr/>
      </dsp:nvSpPr>
      <dsp:spPr>
        <a:xfrm>
          <a:off x="204397" y="944183"/>
          <a:ext cx="1839579" cy="1168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Distrofia Muscular de Duchenne acomete 1 em cada 5000 meninos. </a:t>
          </a:r>
          <a:endParaRPr lang="en-US" sz="1400" kern="1200"/>
        </a:p>
      </dsp:txBody>
      <dsp:txXfrm>
        <a:off x="238610" y="978396"/>
        <a:ext cx="1771153" cy="1099706"/>
      </dsp:txXfrm>
    </dsp:sp>
    <dsp:sp modelId="{72E25710-B168-406B-9591-FFA6044D3E9B}">
      <dsp:nvSpPr>
        <dsp:cNvPr id="0" name=""/>
        <dsp:cNvSpPr/>
      </dsp:nvSpPr>
      <dsp:spPr>
        <a:xfrm>
          <a:off x="2248374" y="750005"/>
          <a:ext cx="1839579" cy="11681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30DD6-51AF-4E9F-B429-8DC6B7455FCF}">
      <dsp:nvSpPr>
        <dsp:cNvPr id="0" name=""/>
        <dsp:cNvSpPr/>
      </dsp:nvSpPr>
      <dsp:spPr>
        <a:xfrm>
          <a:off x="2452772" y="944183"/>
          <a:ext cx="1839579" cy="1168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Normal ao nascimento -&gt; Fraqueza aos 3-5 anos -&gt; Restrito a cadeira de rodas -&gt; Óbito 20-30 anos </a:t>
          </a:r>
          <a:endParaRPr lang="en-US" sz="1400" kern="1200"/>
        </a:p>
      </dsp:txBody>
      <dsp:txXfrm>
        <a:off x="2486985" y="978396"/>
        <a:ext cx="1771153" cy="1099706"/>
      </dsp:txXfrm>
    </dsp:sp>
    <dsp:sp modelId="{1D2DCBFE-9620-475F-95D1-675986864858}">
      <dsp:nvSpPr>
        <dsp:cNvPr id="0" name=""/>
        <dsp:cNvSpPr/>
      </dsp:nvSpPr>
      <dsp:spPr>
        <a:xfrm>
          <a:off x="4496749" y="750005"/>
          <a:ext cx="1839579" cy="11681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4C536-5960-4CD5-918A-C6D1F1CB1604}">
      <dsp:nvSpPr>
        <dsp:cNvPr id="0" name=""/>
        <dsp:cNvSpPr/>
      </dsp:nvSpPr>
      <dsp:spPr>
        <a:xfrm>
          <a:off x="4701147" y="944183"/>
          <a:ext cx="1839579" cy="1168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Terapia gênica como oportunidade de mudar a vida destes pacientes: Breakthrough Pfizer</a:t>
          </a:r>
          <a:endParaRPr lang="en-US" sz="1400" kern="1200"/>
        </a:p>
      </dsp:txBody>
      <dsp:txXfrm>
        <a:off x="4735360" y="978396"/>
        <a:ext cx="1771153" cy="1099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C0FDB-9A12-4F77-8C13-6DA2D4232642}" type="datetimeFigureOut">
              <a:rPr lang="pt-BR" smtClean="0"/>
              <a:t>08/05/2023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89E4E-1947-4E6F-A03D-AEA649D625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8822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1ADEFAE8-28BF-28DF-03AA-C133C8950B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69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1290-B24E-7DDA-D043-60836317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454E18-94E8-A25E-DCA0-DE6088E16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91C04-00BF-C021-0C8D-C89946C6F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05/08/2023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B72D-D2CE-61F2-8B61-80A328366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23246-6D20-3DB7-228E-E798F5B95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04794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F4BB42-B4C2-4EB5-CF3C-6AA17CA18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48D9BE-4A48-7389-AE05-CD8F2C57A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C1FB6-6547-D2C8-6A96-DA8F2B9C1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05/08/2023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FEA44-ADA6-71AA-5C56-E3EF25F1F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C4971-43E1-A399-D8C3-01EC550FC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20096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4AF1D595-FFC6-F9E7-139E-395DB7120A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22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, funnel chart&#10;&#10;Description automatically generated">
            <a:extLst>
              <a:ext uri="{FF2B5EF4-FFF2-40B4-BE49-F238E27FC236}">
                <a16:creationId xmlns:a16="http://schemas.microsoft.com/office/drawing/2014/main" id="{0E447195-7E2C-7EA4-A1B1-6CF3283335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58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8522B97-70E0-7C26-6FAB-441359168D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58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87CEA-8AE8-6355-CE16-BC415AF8F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FB755-06D2-4F44-D3B1-0EC963B81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988E7-A3A7-FF06-FE4F-C308C3F59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40A89-0BBE-2F36-11B9-499C4EE463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296E43-4201-CDD9-D14A-74EFFBCE46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4691D6-89E0-B032-3A7A-4E65B06D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05/08/2023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BB0DD2-3903-8323-C8EA-B7CEA3969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B1B685-9C5B-1BED-B7C8-491ABC392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1051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CC74-B84F-BA61-C094-8BFF108C8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EFBCF-E245-1DEB-E01C-76F4B5BDC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05/08/2023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7393D-DA7D-30BA-D002-632D4BCF7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5D1CE-71D9-36D4-A397-F99368F06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673905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2F645-35CC-AC9F-349E-D332AB08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05/08/2023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1A3449-AF7E-6BFB-7E8E-D09693D4E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4324B-0008-46D6-3B97-8C35732B1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58351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A47B-5691-788F-4F2E-BC69D475C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3417D-6B52-0D96-1602-CFC90FC47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46C47-AA94-F1A6-E0E9-EE0EF4E18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C0178-3FE1-7F43-3396-F59A0AF06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05/08/2023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9C152-13B4-9D41-4690-A2C40C4D1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DB994-C2AC-133A-D9BB-F6F424DF4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870710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E6EB-66F3-9190-E7E8-F7D0053B5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FF9D40-A6C4-AA89-3E91-CB3792E8B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040F6-6AE9-216E-1DB9-5006AED46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03A67-7E83-09D3-14BC-6125C342E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05/08/2023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546CB-A066-1CAF-302B-07E6CF360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94239-0A1E-E38A-D53D-241B2F5D8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99920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F5A819-B55B-DB36-3C09-DF5291B14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B8486-2050-F178-6DDD-39A28A802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4A525-50F6-BCE5-E30D-4F56389F80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D4199-0149-DF48-8411-67E7EA939E61}" type="datetimeFigureOut">
              <a:rPr lang="en-BR" smtClean="0"/>
              <a:t>05/08/2023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35E1C-1043-D65A-0058-8A7572D36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687DE-C4EF-34B2-D41B-D93D47FF59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59117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hyperlink" Target="https://urldefense.com/v3/__https:/www.ispor.org/conferences-education/conferences/upcoming-conferences/ispor-2023/hotel-travel/venue-information__;!!H9nueQsQ!6xwlDEhSCVJrqUrYro0WNVY3NGs7Od6XWs1z_aVKJnyVbcq1Pmncg7lyAUcaKJEB0cdgwdc7JwGBtThZt2YbboO8Cg$" TargetMode="External"/><Relationship Id="rId4" Type="http://schemas.openxmlformats.org/officeDocument/2006/relationships/hyperlink" Target="https://urldefense.com/v3/__https:/www.ispor.org/conferences-education/conferences/upcoming-conferences/ispor-2023__;!!H9nueQsQ!6xwlDEhSCVJrqUrYro0WNVY3NGs7Od6XWs1z_aVKJnyVbcq1Pmncg7lyAUcaKJEB0cdgwdc7JwGBtThZt2ZzVgSVwQ$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827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61344C-D604-FD1E-A406-46C183CDDBFC}"/>
              </a:ext>
            </a:extLst>
          </p:cNvPr>
          <p:cNvSpPr txBox="1"/>
          <p:nvPr/>
        </p:nvSpPr>
        <p:spPr>
          <a:xfrm>
            <a:off x="401703" y="1120084"/>
            <a:ext cx="6838121" cy="31085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400" b="1" dirty="0">
                <a:solidFill>
                  <a:srgbClr val="7E69E0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Exploração de dados: </a:t>
            </a:r>
          </a:p>
          <a:p>
            <a:r>
              <a:rPr lang="pt-BR" sz="2400" b="1" dirty="0">
                <a:solidFill>
                  <a:srgbClr val="7E69E0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Caso da terapia gênica para </a:t>
            </a:r>
          </a:p>
          <a:p>
            <a:r>
              <a:rPr lang="pt-BR" sz="2400" b="1" dirty="0">
                <a:solidFill>
                  <a:srgbClr val="7E69E0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Distrofia Muscular de </a:t>
            </a:r>
            <a:r>
              <a:rPr lang="pt-BR" sz="2400" b="1" dirty="0" err="1">
                <a:solidFill>
                  <a:srgbClr val="7E69E0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Duchenne</a:t>
            </a:r>
            <a:endParaRPr lang="pt-BR" sz="2400" b="1" dirty="0">
              <a:solidFill>
                <a:srgbClr val="7E69E0"/>
              </a:solidFill>
              <a:latin typeface="Noto Sans Cond SemBd" panose="020B0502040504020204" pitchFamily="34" charset="0"/>
              <a:ea typeface="Noto Sans Cond SemBd" panose="020B0502040504020204" pitchFamily="34" charset="0"/>
              <a:cs typeface="Noto Sans Cond SemBd" panose="020B0502040504020204" pitchFamily="34" charset="0"/>
            </a:endParaRPr>
          </a:p>
          <a:p>
            <a:endParaRPr lang="pt-BR" sz="2400" b="1" dirty="0">
              <a:solidFill>
                <a:srgbClr val="7E69E0"/>
              </a:solidFill>
              <a:latin typeface="Noto Sans Cond SemBd" panose="020B0502040504020204" pitchFamily="34" charset="0"/>
              <a:ea typeface="Noto Sans Cond SemBd" panose="020B0502040504020204" pitchFamily="34" charset="0"/>
              <a:cs typeface="Noto Sans Cond SemBd" panose="020B0502040504020204" pitchFamily="34" charset="0"/>
            </a:endParaRPr>
          </a:p>
          <a:p>
            <a:pPr rtl="0"/>
            <a:r>
              <a:rPr lang="pt-BR" sz="2000" dirty="0">
                <a:effectLst/>
              </a:rPr>
              <a:t>Daniela Pachito – PHI</a:t>
            </a:r>
          </a:p>
          <a:p>
            <a:pPr rtl="0"/>
            <a:r>
              <a:rPr lang="pt-BR" sz="2000" dirty="0">
                <a:effectLst/>
              </a:rPr>
              <a:t>Isabel Pinheiro – MKT</a:t>
            </a:r>
          </a:p>
          <a:p>
            <a:pPr rtl="0"/>
            <a:r>
              <a:rPr lang="pt-BR" sz="2000" dirty="0">
                <a:effectLst/>
              </a:rPr>
              <a:t>Patricia Dreosso – BAI</a:t>
            </a:r>
          </a:p>
          <a:p>
            <a:pPr rtl="0"/>
            <a:r>
              <a:rPr lang="pt-BR" sz="2000" dirty="0">
                <a:effectLst/>
              </a:rPr>
              <a:t>Monica Olivieri – BAI</a:t>
            </a:r>
          </a:p>
          <a:p>
            <a:pPr rtl="0"/>
            <a:r>
              <a:rPr lang="pt-BR" sz="2000" dirty="0">
                <a:effectLst/>
              </a:rPr>
              <a:t>Harryson Santos – Medical </a:t>
            </a:r>
            <a:r>
              <a:rPr lang="pt-BR" sz="2000" dirty="0" err="1">
                <a:effectLst/>
              </a:rPr>
              <a:t>External</a:t>
            </a:r>
            <a:r>
              <a:rPr lang="pt-BR" sz="2000" dirty="0">
                <a:effectLst/>
              </a:rPr>
              <a:t> </a:t>
            </a:r>
            <a:r>
              <a:rPr lang="pt-BR" sz="2000" dirty="0" err="1">
                <a:effectLst/>
              </a:rPr>
              <a:t>Partnership</a:t>
            </a:r>
            <a:endParaRPr lang="pt-BR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8092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18D934-C833-29B7-1D2C-7E09D44DDFD3}"/>
              </a:ext>
            </a:extLst>
          </p:cNvPr>
          <p:cNvSpPr txBox="1"/>
          <p:nvPr/>
        </p:nvSpPr>
        <p:spPr>
          <a:xfrm>
            <a:off x="298173" y="38183"/>
            <a:ext cx="683812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b="1" dirty="0">
                <a:solidFill>
                  <a:srgbClr val="4B4B4B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O desafio</a:t>
            </a:r>
            <a:endParaRPr lang="en-BR" sz="3600" b="1" dirty="0">
              <a:solidFill>
                <a:srgbClr val="7E69E0"/>
              </a:solidFill>
              <a:latin typeface="Noto Sans Cond SemBd" panose="020B0502040504020204" pitchFamily="34" charset="0"/>
              <a:ea typeface="Noto Sans Cond SemBd" panose="020B0502040504020204" pitchFamily="34" charset="0"/>
              <a:cs typeface="Noto Sans Cond SemBd" panose="020B0502040504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600C574-83C3-F651-F8BC-129CC1DEB1F0}"/>
              </a:ext>
            </a:extLst>
          </p:cNvPr>
          <p:cNvSpPr txBox="1"/>
          <p:nvPr/>
        </p:nvSpPr>
        <p:spPr>
          <a:xfrm>
            <a:off x="442452" y="1539732"/>
            <a:ext cx="237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  <a:p>
            <a:r>
              <a:rPr lang="pt-BR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6504EE-A5A8-9A60-E2C1-9670364EF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061" y="1714866"/>
            <a:ext cx="2941763" cy="425855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645C137-62F6-ED02-15C7-34EF033DC999}"/>
              </a:ext>
            </a:extLst>
          </p:cNvPr>
          <p:cNvSpPr txBox="1"/>
          <p:nvPr/>
        </p:nvSpPr>
        <p:spPr>
          <a:xfrm>
            <a:off x="1405151" y="4067598"/>
            <a:ext cx="5679578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Levantar dados sobre o número de pacientes com </a:t>
            </a:r>
            <a:r>
              <a:rPr lang="pt-BR" sz="2000" dirty="0" err="1"/>
              <a:t>Duchenne</a:t>
            </a:r>
            <a:r>
              <a:rPr lang="pt-BR" sz="2000" dirty="0"/>
              <a:t> no Brasil, localização dos centros de tratamento, composição da equipe multiprofissional, para as ações do time médico e de MKT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0F95B4F-E6DC-3FAF-295A-C291E64B0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96" y="4384783"/>
            <a:ext cx="623582" cy="623582"/>
          </a:xfrm>
          <a:prstGeom prst="rect">
            <a:avLst/>
          </a:prstGeom>
        </p:spPr>
      </p:pic>
      <p:graphicFrame>
        <p:nvGraphicFramePr>
          <p:cNvPr id="14" name="CaixaDeTexto 4">
            <a:extLst>
              <a:ext uri="{FF2B5EF4-FFF2-40B4-BE49-F238E27FC236}">
                <a16:creationId xmlns:a16="http://schemas.microsoft.com/office/drawing/2014/main" id="{282029D9-384D-AD3B-6DCC-5AB43F979D26}"/>
              </a:ext>
            </a:extLst>
          </p:cNvPr>
          <p:cNvGraphicFramePr/>
          <p:nvPr/>
        </p:nvGraphicFramePr>
        <p:xfrm>
          <a:off x="276006" y="1205276"/>
          <a:ext cx="6540727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A6F2D998-607B-8145-D6A9-9AFD39D43AB2}"/>
              </a:ext>
            </a:extLst>
          </p:cNvPr>
          <p:cNvSpPr txBox="1"/>
          <p:nvPr/>
        </p:nvSpPr>
        <p:spPr>
          <a:xfrm>
            <a:off x="276005" y="734808"/>
            <a:ext cx="7524970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Sugestão roteiro: “ A distrofia de </a:t>
            </a:r>
            <a:r>
              <a:rPr lang="pt-BR" dirty="0" err="1"/>
              <a:t>Duchenne</a:t>
            </a:r>
            <a:r>
              <a:rPr lang="pt-BR" dirty="0"/>
              <a:t> é uma doença rara, que não possui tratamento. A Pfizer precisava entender o volume de pacientes existentes e sua jornada para melhor planejar o lançamento da sua terapia gênica da melhor forma possível. Esse era o desafio”.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1909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475482-E131-ED27-56FC-F985079450C8}"/>
              </a:ext>
            </a:extLst>
          </p:cNvPr>
          <p:cNvSpPr txBox="1"/>
          <p:nvPr/>
        </p:nvSpPr>
        <p:spPr>
          <a:xfrm>
            <a:off x="8913019" y="3764120"/>
            <a:ext cx="2175738" cy="923330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Disseminação do conhecimento de forma científica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DC0632CF-E062-B490-9562-0C4CC69308E2}"/>
              </a:ext>
            </a:extLst>
          </p:cNvPr>
          <p:cNvSpPr/>
          <p:nvPr/>
        </p:nvSpPr>
        <p:spPr>
          <a:xfrm>
            <a:off x="8488247" y="3455362"/>
            <a:ext cx="568388" cy="633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0A9405A-0E96-2357-5580-BA2F6B8C7762}"/>
              </a:ext>
            </a:extLst>
          </p:cNvPr>
          <p:cNvSpPr txBox="1"/>
          <p:nvPr/>
        </p:nvSpPr>
        <p:spPr>
          <a:xfrm>
            <a:off x="5971498" y="2321354"/>
            <a:ext cx="1610139" cy="923330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Objetivos previamente mapeados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0E19D3B8-508C-D205-B71E-B36CF8F4EAA3}"/>
              </a:ext>
            </a:extLst>
          </p:cNvPr>
          <p:cNvSpPr/>
          <p:nvPr/>
        </p:nvSpPr>
        <p:spPr>
          <a:xfrm>
            <a:off x="5575851" y="1889245"/>
            <a:ext cx="589722" cy="708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18D934-C833-29B7-1D2C-7E09D44DDFD3}"/>
              </a:ext>
            </a:extLst>
          </p:cNvPr>
          <p:cNvSpPr txBox="1"/>
          <p:nvPr/>
        </p:nvSpPr>
        <p:spPr>
          <a:xfrm>
            <a:off x="298173" y="-7659"/>
            <a:ext cx="683812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b="1" dirty="0">
                <a:solidFill>
                  <a:srgbClr val="4B4B4B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O processo</a:t>
            </a:r>
            <a:endParaRPr lang="en-BR" sz="3600" b="1" dirty="0">
              <a:solidFill>
                <a:srgbClr val="7E69E0"/>
              </a:solidFill>
              <a:latin typeface="Noto Sans Cond SemBd" panose="020B0502040504020204" pitchFamily="34" charset="0"/>
              <a:ea typeface="Noto Sans Cond SemBd" panose="020B0502040504020204" pitchFamily="34" charset="0"/>
              <a:cs typeface="Noto Sans Cond SemBd" panose="020B0502040504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A2C3DBC-69E3-B5B6-E77D-0E8159B52010}"/>
              </a:ext>
            </a:extLst>
          </p:cNvPr>
          <p:cNvSpPr txBox="1"/>
          <p:nvPr/>
        </p:nvSpPr>
        <p:spPr>
          <a:xfrm>
            <a:off x="1103243" y="3003636"/>
            <a:ext cx="1610139" cy="923330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Formação do time </a:t>
            </a:r>
            <a:r>
              <a:rPr lang="pt-BR" b="1" dirty="0" err="1"/>
              <a:t>cross</a:t>
            </a:r>
            <a:r>
              <a:rPr lang="pt-BR" b="1" dirty="0"/>
              <a:t> “expandido”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E8E0FDD-A7A9-672E-33CE-F1C91E7ABC05}"/>
              </a:ext>
            </a:extLst>
          </p:cNvPr>
          <p:cNvSpPr txBox="1"/>
          <p:nvPr/>
        </p:nvSpPr>
        <p:spPr>
          <a:xfrm>
            <a:off x="3631096" y="2874430"/>
            <a:ext cx="1610139" cy="1200329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Sprints exploratórias:</a:t>
            </a:r>
          </a:p>
          <a:p>
            <a:pPr algn="ctr"/>
            <a:r>
              <a:rPr lang="pt-BR" b="1" dirty="0"/>
              <a:t>Time </a:t>
            </a:r>
            <a:r>
              <a:rPr lang="pt-BR" b="1" dirty="0" err="1"/>
              <a:t>cross</a:t>
            </a:r>
            <a:r>
              <a:rPr lang="pt-BR" b="1" dirty="0"/>
              <a:t> + </a:t>
            </a:r>
            <a:r>
              <a:rPr lang="pt-BR" b="1" dirty="0" err="1"/>
              <a:t>vendor</a:t>
            </a:r>
            <a:endParaRPr lang="pt-BR" b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EC21FA4-5128-AEDF-E613-68F92E2632EC}"/>
              </a:ext>
            </a:extLst>
          </p:cNvPr>
          <p:cNvSpPr txBox="1"/>
          <p:nvPr/>
        </p:nvSpPr>
        <p:spPr>
          <a:xfrm>
            <a:off x="3631096" y="2203358"/>
            <a:ext cx="1610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3 meses</a:t>
            </a:r>
          </a:p>
          <a:p>
            <a:pPr algn="ctr"/>
            <a:r>
              <a:rPr lang="pt-BR" sz="1400" dirty="0"/>
              <a:t>Sprints quinzenais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64E6181-E136-A4EE-1909-F0E953585BDC}"/>
              </a:ext>
            </a:extLst>
          </p:cNvPr>
          <p:cNvSpPr txBox="1"/>
          <p:nvPr/>
        </p:nvSpPr>
        <p:spPr>
          <a:xfrm>
            <a:off x="2054258" y="5575826"/>
            <a:ext cx="5679578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pt-BR" sz="2000" dirty="0"/>
              <a:t>Time </a:t>
            </a:r>
            <a:r>
              <a:rPr lang="pt-BR" sz="2000" i="1" dirty="0" err="1"/>
              <a:t>cross</a:t>
            </a:r>
            <a:r>
              <a:rPr lang="pt-BR" sz="2000" dirty="0"/>
              <a:t> desde o início da iniciativa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pt-BR" sz="2000" dirty="0"/>
              <a:t>MKT + BAI + PHI + Medical = INSIGHTS POTENTES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pt-BR" sz="2000" dirty="0"/>
              <a:t>Metodologia ágil: Sprints e iterações </a:t>
            </a:r>
          </a:p>
        </p:txBody>
      </p:sp>
      <p:pic>
        <p:nvPicPr>
          <p:cNvPr id="11" name="Gráfico 10" descr="Lâmpada e engrenagem estrutura de tópicos">
            <a:extLst>
              <a:ext uri="{FF2B5EF4-FFF2-40B4-BE49-F238E27FC236}">
                <a16:creationId xmlns:a16="http://schemas.microsoft.com/office/drawing/2014/main" id="{AE24B82C-57F5-3E1B-7968-CEC5BE1DB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4921" y="1457682"/>
            <a:ext cx="708991" cy="708991"/>
          </a:xfrm>
          <a:prstGeom prst="rect">
            <a:avLst/>
          </a:prstGeom>
        </p:spPr>
      </p:pic>
      <p:pic>
        <p:nvPicPr>
          <p:cNvPr id="13" name="Gráfico 12" descr="Usuários estrutura de tópicos">
            <a:extLst>
              <a:ext uri="{FF2B5EF4-FFF2-40B4-BE49-F238E27FC236}">
                <a16:creationId xmlns:a16="http://schemas.microsoft.com/office/drawing/2014/main" id="{70D92F1E-327E-1101-5D16-F419A0E09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740" y="1912438"/>
            <a:ext cx="914400" cy="9144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C840334-3F9B-115E-FC51-80682CFC9276}"/>
              </a:ext>
            </a:extLst>
          </p:cNvPr>
          <p:cNvSpPr txBox="1"/>
          <p:nvPr/>
        </p:nvSpPr>
        <p:spPr>
          <a:xfrm>
            <a:off x="7581637" y="1505019"/>
            <a:ext cx="5209325" cy="738664"/>
          </a:xfrm>
          <a:prstGeom prst="rect">
            <a:avLst/>
          </a:prstGeom>
          <a:noFill/>
          <a:ln w="25400">
            <a:noFill/>
            <a:prstDash val="dashDot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dirty="0"/>
              <a:t>Estimativa do número de Pacientes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dirty="0"/>
              <a:t>Localização dos centros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dirty="0"/>
              <a:t>Profissionais envolvidos na jornada do paciente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E13ABD7-A5F1-2AFF-4DFE-9B3D0AB6403C}"/>
              </a:ext>
            </a:extLst>
          </p:cNvPr>
          <p:cNvSpPr txBox="1"/>
          <p:nvPr/>
        </p:nvSpPr>
        <p:spPr>
          <a:xfrm>
            <a:off x="5971498" y="3764120"/>
            <a:ext cx="2175738" cy="923330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Oportunidade </a:t>
            </a:r>
          </a:p>
          <a:p>
            <a:pPr algn="ctr"/>
            <a:r>
              <a:rPr lang="pt-BR" b="1" dirty="0"/>
              <a:t>para a geração de mensagem de valor</a:t>
            </a:r>
          </a:p>
        </p:txBody>
      </p:sp>
      <p:pic>
        <p:nvPicPr>
          <p:cNvPr id="19" name="Gráfico 18" descr="Lista de Verificação estrutura de tópicos">
            <a:extLst>
              <a:ext uri="{FF2B5EF4-FFF2-40B4-BE49-F238E27FC236}">
                <a16:creationId xmlns:a16="http://schemas.microsoft.com/office/drawing/2014/main" id="{05620EC0-C1F1-8DA8-EA55-73C8D6C499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40571" y="1931061"/>
            <a:ext cx="679174" cy="679174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E6FD52E1-0555-620F-7112-70A8C4E2CF71}"/>
              </a:ext>
            </a:extLst>
          </p:cNvPr>
          <p:cNvSpPr/>
          <p:nvPr/>
        </p:nvSpPr>
        <p:spPr>
          <a:xfrm>
            <a:off x="5596660" y="3361780"/>
            <a:ext cx="568913" cy="583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Gráfico 23" descr="Diamante estrutura de tópicos">
            <a:extLst>
              <a:ext uri="{FF2B5EF4-FFF2-40B4-BE49-F238E27FC236}">
                <a16:creationId xmlns:a16="http://schemas.microsoft.com/office/drawing/2014/main" id="{C3FB2B23-17A0-7A94-BBDA-F2BBA4043A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62921" y="3434257"/>
            <a:ext cx="568387" cy="568387"/>
          </a:xfrm>
          <a:prstGeom prst="rect">
            <a:avLst/>
          </a:prstGeom>
        </p:spPr>
      </p:pic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87DF431D-DBA7-41E9-C20C-531057AA833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713382" y="3465301"/>
            <a:ext cx="917714" cy="9294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6F32C562-50F3-0C1F-B798-DE8810435BD0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8147236" y="4225785"/>
            <a:ext cx="765783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0B0E31BE-7B70-7CB5-EE1E-A397F3E94028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241235" y="2783019"/>
            <a:ext cx="730263" cy="256428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2BA936F6-33E4-A369-C219-346FB7A4E2C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210684" y="3756590"/>
            <a:ext cx="760814" cy="469195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áfico 40" descr="Livro aberto estrutura de tópicos">
            <a:extLst>
              <a:ext uri="{FF2B5EF4-FFF2-40B4-BE49-F238E27FC236}">
                <a16:creationId xmlns:a16="http://schemas.microsoft.com/office/drawing/2014/main" id="{5A47ADF2-DBDE-896B-9DBE-8F848A70AF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69627" y="3537684"/>
            <a:ext cx="566531" cy="566531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CEB29B6A-DF39-41BC-ECCD-76F3B3D7CC7B}"/>
              </a:ext>
            </a:extLst>
          </p:cNvPr>
          <p:cNvSpPr txBox="1"/>
          <p:nvPr/>
        </p:nvSpPr>
        <p:spPr>
          <a:xfrm>
            <a:off x="874162" y="2644883"/>
            <a:ext cx="2091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MKT, Medical, PHI, BAI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62252FB6-138B-AC44-9A86-A5A43B60179F}"/>
              </a:ext>
            </a:extLst>
          </p:cNvPr>
          <p:cNvSpPr txBox="1"/>
          <p:nvPr/>
        </p:nvSpPr>
        <p:spPr>
          <a:xfrm>
            <a:off x="6776567" y="4925840"/>
            <a:ext cx="3661317" cy="523220"/>
          </a:xfrm>
          <a:prstGeom prst="rect">
            <a:avLst/>
          </a:prstGeom>
          <a:noFill/>
          <a:ln w="25400">
            <a:noFill/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ym typeface="Symbol" panose="05050102010706020507" pitchFamily="18" charset="2"/>
              </a:rPr>
              <a:t> </a:t>
            </a:r>
            <a:r>
              <a:rPr lang="pt-BR" sz="1400" dirty="0"/>
              <a:t>Avaliação da Expectativa de Vida de Pacientes de acordo com IDH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7B3938FD-EAE9-4126-4DD0-FC81D7CA54F1}"/>
              </a:ext>
            </a:extLst>
          </p:cNvPr>
          <p:cNvSpPr txBox="1"/>
          <p:nvPr/>
        </p:nvSpPr>
        <p:spPr>
          <a:xfrm>
            <a:off x="8389644" y="2436810"/>
            <a:ext cx="2533459" cy="646331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Dot"/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Planejamento de Ações MKT &amp; Medical</a:t>
            </a: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24C3FAE0-892B-245B-3197-A9D7D466DD78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581637" y="2754212"/>
            <a:ext cx="808007" cy="5764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FAE8A44C-AFB1-6825-75A3-67019033857D}"/>
              </a:ext>
            </a:extLst>
          </p:cNvPr>
          <p:cNvSpPr txBox="1"/>
          <p:nvPr/>
        </p:nvSpPr>
        <p:spPr>
          <a:xfrm>
            <a:off x="276005" y="734808"/>
            <a:ext cx="7524970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Sugestão roteiro: “ Um time </a:t>
            </a:r>
            <a:r>
              <a:rPr lang="pt-BR" dirty="0" err="1"/>
              <a:t>cross</a:t>
            </a:r>
            <a:r>
              <a:rPr lang="pt-BR" dirty="0"/>
              <a:t> funcional, formado por Marketing, área médica, Acesso/PHI e BAI foi formado. Juntos, usando a metodologia ágil, a cada sprint o grupo explorava informações extraídas do </a:t>
            </a:r>
            <a:r>
              <a:rPr lang="pt-BR" dirty="0" err="1"/>
              <a:t>Datasus</a:t>
            </a:r>
            <a:r>
              <a:rPr lang="pt-BR" dirty="0"/>
              <a:t> por uma empresa parceira,  gerava hipóteses e novos questionamentos e desdobramentos de análise ”.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4197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47BB9F5-8317-BA83-422B-DDBF7D322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527" y="3588026"/>
            <a:ext cx="5931473" cy="3269974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90575E29-B6C0-AF97-8450-C81DC326D671}"/>
              </a:ext>
            </a:extLst>
          </p:cNvPr>
          <p:cNvSpPr txBox="1"/>
          <p:nvPr/>
        </p:nvSpPr>
        <p:spPr>
          <a:xfrm>
            <a:off x="83565" y="-26321"/>
            <a:ext cx="683812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b="1" dirty="0">
                <a:solidFill>
                  <a:srgbClr val="4B4B4B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Os resultados: análises previstas </a:t>
            </a:r>
            <a:endParaRPr lang="en-BR" sz="3600" b="1" dirty="0">
              <a:solidFill>
                <a:srgbClr val="7E69E0"/>
              </a:solidFill>
              <a:latin typeface="Noto Sans Cond SemBd" panose="020B0502040504020204" pitchFamily="34" charset="0"/>
              <a:ea typeface="Noto Sans Cond SemBd" panose="020B0502040504020204" pitchFamily="34" charset="0"/>
              <a:cs typeface="Noto Sans Cond SemBd" panose="020B0502040504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D5BEE57-0DFB-3631-C274-18424B617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5617"/>
            <a:ext cx="6260527" cy="353833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45266D0-B6EB-2926-A144-0E83C8F8783E}"/>
              </a:ext>
            </a:extLst>
          </p:cNvPr>
          <p:cNvSpPr txBox="1"/>
          <p:nvPr/>
        </p:nvSpPr>
        <p:spPr>
          <a:xfrm>
            <a:off x="6492481" y="1792646"/>
            <a:ext cx="56995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Quase </a:t>
            </a:r>
            <a:r>
              <a:rPr lang="pt-BR" b="1" dirty="0"/>
              <a:t>28.000 registros</a:t>
            </a:r>
            <a:r>
              <a:rPr lang="pt-BR" dirty="0"/>
              <a:t> associados com CID de distrofia muscular no SIA-DATASUS.</a:t>
            </a:r>
          </a:p>
          <a:p>
            <a:r>
              <a:rPr lang="pt-BR" dirty="0"/>
              <a:t>Ausência de CID específico de DMD </a:t>
            </a:r>
            <a:r>
              <a:rPr lang="pt-BR" dirty="0">
                <a:sym typeface="Symbol" panose="05050102010706020507" pitchFamily="18" charset="2"/>
              </a:rPr>
              <a:t> Necessidade de conhecimento da doença para identificação dos casos</a:t>
            </a:r>
            <a:endParaRPr lang="pt-BR" dirty="0"/>
          </a:p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B750FFA-EFBC-483A-99FA-DAAA9B7A8950}"/>
              </a:ext>
            </a:extLst>
          </p:cNvPr>
          <p:cNvSpPr txBox="1"/>
          <p:nvPr/>
        </p:nvSpPr>
        <p:spPr>
          <a:xfrm>
            <a:off x="477102" y="4484349"/>
            <a:ext cx="53063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Mapeamento da </a:t>
            </a:r>
            <a:r>
              <a:rPr lang="pt-BR" b="1" dirty="0"/>
              <a:t>jornada do paciente</a:t>
            </a:r>
            <a:r>
              <a:rPr lang="pt-BR" dirty="0"/>
              <a:t>:</a:t>
            </a:r>
          </a:p>
          <a:p>
            <a:pPr algn="r"/>
            <a:r>
              <a:rPr lang="pt-BR" b="1" dirty="0"/>
              <a:t>Fisioterapeutas e Fisiatras </a:t>
            </a:r>
            <a:r>
              <a:rPr lang="pt-BR" dirty="0"/>
              <a:t>são os primeiros profissionais a terem contato com os pacientes.</a:t>
            </a:r>
          </a:p>
          <a:p>
            <a:pPr algn="r"/>
            <a:r>
              <a:rPr lang="pt-BR" dirty="0">
                <a:sym typeface="Symbol" panose="05050102010706020507" pitchFamily="18" charset="2"/>
              </a:rPr>
              <a:t>  </a:t>
            </a:r>
            <a:r>
              <a:rPr lang="pt-BR" dirty="0"/>
              <a:t>Campanhas para promoção de </a:t>
            </a:r>
            <a:r>
              <a:rPr lang="pt-BR" b="1" dirty="0"/>
              <a:t>diagnóstico precoce </a:t>
            </a:r>
            <a:r>
              <a:rPr lang="pt-BR" dirty="0"/>
              <a:t>devem envolver estes profissionais.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00A0EE2-A948-0F9F-4460-320C2CA0D8DE}"/>
              </a:ext>
            </a:extLst>
          </p:cNvPr>
          <p:cNvSpPr txBox="1"/>
          <p:nvPr/>
        </p:nvSpPr>
        <p:spPr>
          <a:xfrm>
            <a:off x="276005" y="734808"/>
            <a:ext cx="7524970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Sugestão roteiro: “ Como resultado, um dashboard foi montado com o mapeamento dos pacientes identificados, e sua jornada trouxe vários aprendizados. Porém, a Daniela viu em uma das análises um ponto muito preocupante, que merecia ser mais discutido”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5252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600C574-83C3-F651-F8BC-129CC1DEB1F0}"/>
              </a:ext>
            </a:extLst>
          </p:cNvPr>
          <p:cNvSpPr txBox="1"/>
          <p:nvPr/>
        </p:nvSpPr>
        <p:spPr>
          <a:xfrm>
            <a:off x="442452" y="1539732"/>
            <a:ext cx="624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E8C298-551B-750D-B613-F1841659DC15}"/>
              </a:ext>
            </a:extLst>
          </p:cNvPr>
          <p:cNvSpPr txBox="1"/>
          <p:nvPr/>
        </p:nvSpPr>
        <p:spPr>
          <a:xfrm>
            <a:off x="5683496" y="1597000"/>
            <a:ext cx="5276085" cy="1200329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pt-BR" dirty="0"/>
              <a:t>As oportunidades de tratamento atuais não promovem equidade, princípio fundamental do SUS. </a:t>
            </a:r>
          </a:p>
          <a:p>
            <a:pPr algn="ctr"/>
            <a:r>
              <a:rPr lang="pt-BR" b="1" dirty="0"/>
              <a:t>Existe uma necessidade não atendida e esta é uma importante mensagem de valor para a terapia gênica</a:t>
            </a:r>
            <a:r>
              <a:rPr lang="pt-BR" dirty="0"/>
              <a:t>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988561D-327C-DDA1-2673-66A719DAA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61" y="1114939"/>
            <a:ext cx="4219966" cy="4777412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7D7414EF-758C-FBC0-1122-06E60B5E96CC}"/>
              </a:ext>
            </a:extLst>
          </p:cNvPr>
          <p:cNvSpPr txBox="1"/>
          <p:nvPr/>
        </p:nvSpPr>
        <p:spPr>
          <a:xfrm>
            <a:off x="114534" y="78525"/>
            <a:ext cx="759552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b="1" dirty="0">
                <a:solidFill>
                  <a:srgbClr val="4B4B4B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Os resultados: oportunidade mapeada</a:t>
            </a:r>
            <a:endParaRPr lang="en-BR" sz="3600" b="1" dirty="0">
              <a:solidFill>
                <a:srgbClr val="7E69E0"/>
              </a:solidFill>
              <a:latin typeface="Noto Sans Cond SemBd" panose="020B0502040504020204" pitchFamily="34" charset="0"/>
              <a:ea typeface="Noto Sans Cond SemBd" panose="020B0502040504020204" pitchFamily="34" charset="0"/>
              <a:cs typeface="Noto Sans Cond SemBd" panose="020B0502040504020204" pitchFamily="34" charset="0"/>
            </a:endParaRPr>
          </a:p>
        </p:txBody>
      </p:sp>
      <p:pic>
        <p:nvPicPr>
          <p:cNvPr id="12" name="Imagem 11" descr="Desenho de personagens&#10;&#10;Descrição gerada automaticamente com confiança média">
            <a:extLst>
              <a:ext uri="{FF2B5EF4-FFF2-40B4-BE49-F238E27FC236}">
                <a16:creationId xmlns:a16="http://schemas.microsoft.com/office/drawing/2014/main" id="{878641B1-7CE7-BB3F-AF49-D9430E7DB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010" y="3459522"/>
            <a:ext cx="3243772" cy="2432829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60F5E6B0-77C2-AE8F-5B7A-C701C58B8FF9}"/>
              </a:ext>
            </a:extLst>
          </p:cNvPr>
          <p:cNvSpPr txBox="1"/>
          <p:nvPr/>
        </p:nvSpPr>
        <p:spPr>
          <a:xfrm>
            <a:off x="8756002" y="3569214"/>
            <a:ext cx="2568250" cy="3123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Dear Submitter, 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Congratulations! We are pleased to inform you that abstract ID </a:t>
            </a:r>
            <a:r>
              <a:rPr lang="en-US" sz="1200" b="1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124395</a:t>
            </a:r>
            <a:r>
              <a:rPr lang="en-US" sz="12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 titled </a:t>
            </a:r>
            <a:r>
              <a:rPr lang="en-US" sz="1200" b="1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Inequities Related to Life Expectancy of Duchenne Muscular Dystrophy in Brazil: An Administrative Database Analysis </a:t>
            </a:r>
            <a:r>
              <a:rPr lang="en-US" sz="12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has been accepted as a </a:t>
            </a:r>
            <a:r>
              <a:rPr lang="en-US" sz="1200" b="1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Poster Presentation</a:t>
            </a:r>
            <a:r>
              <a:rPr lang="en-US" sz="12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 to </a:t>
            </a:r>
            <a:r>
              <a:rPr lang="en-US" sz="12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hlinkClick r:id="rId4"/>
              </a:rPr>
              <a:t>ISPOR 2023</a:t>
            </a:r>
            <a:r>
              <a:rPr lang="en-US" sz="12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 taking place May 7-10. </a:t>
            </a:r>
            <a:r>
              <a:rPr lang="en-US" sz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ISPOR 2023 will be held in-person at the </a:t>
            </a:r>
            <a:r>
              <a:rPr lang="en-US" sz="12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hlinkClick r:id="rId5"/>
              </a:rPr>
              <a:t>Boston Conference &amp; Exhibition Center</a:t>
            </a:r>
            <a:r>
              <a:rPr lang="en-US" sz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, Boston, Massachusetts.</a:t>
            </a:r>
            <a:r>
              <a:rPr lang="en-US" sz="12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 This email contains important information regarding your session, upcoming deadlines, and important action items.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9F41609C-1150-A4F1-06B3-AFAD3642FF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0127" y="3054624"/>
            <a:ext cx="1838908" cy="68292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6D36F53-E326-602C-6264-0B9FDA72FD1D}"/>
              </a:ext>
            </a:extLst>
          </p:cNvPr>
          <p:cNvSpPr txBox="1"/>
          <p:nvPr/>
        </p:nvSpPr>
        <p:spPr>
          <a:xfrm>
            <a:off x="5402374" y="5504725"/>
            <a:ext cx="14250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IGUALDADE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186BC21-D2EC-E720-6119-D0B5CBADB621}"/>
              </a:ext>
            </a:extLst>
          </p:cNvPr>
          <p:cNvSpPr txBox="1"/>
          <p:nvPr/>
        </p:nvSpPr>
        <p:spPr>
          <a:xfrm>
            <a:off x="6997547" y="5504725"/>
            <a:ext cx="14250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EQUIDADE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A8728C-9385-F3E1-D794-69B96CEA67E1}"/>
              </a:ext>
            </a:extLst>
          </p:cNvPr>
          <p:cNvSpPr txBox="1"/>
          <p:nvPr/>
        </p:nvSpPr>
        <p:spPr>
          <a:xfrm>
            <a:off x="6309435" y="6026186"/>
            <a:ext cx="140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#EuPolinizo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19112D-73DA-9A1C-50BF-967EEDDCC78F}"/>
              </a:ext>
            </a:extLst>
          </p:cNvPr>
          <p:cNvSpPr txBox="1"/>
          <p:nvPr/>
        </p:nvSpPr>
        <p:spPr>
          <a:xfrm>
            <a:off x="658021" y="3999034"/>
            <a:ext cx="267603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400" dirty="0"/>
              <a:t>IDH </a:t>
            </a:r>
            <a:r>
              <a:rPr lang="pt-BR" sz="1400" dirty="0" err="1"/>
              <a:t>vs</a:t>
            </a:r>
            <a:r>
              <a:rPr lang="pt-BR" sz="1400" dirty="0"/>
              <a:t> expectativa de vida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B3A1F8A-D6A0-A536-4351-AEBC34963B7B}"/>
              </a:ext>
            </a:extLst>
          </p:cNvPr>
          <p:cNvSpPr txBox="1"/>
          <p:nvPr/>
        </p:nvSpPr>
        <p:spPr>
          <a:xfrm>
            <a:off x="3556451" y="4073097"/>
            <a:ext cx="91849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/>
              <a:t>R</a:t>
            </a:r>
            <a:r>
              <a:rPr lang="pt-BR" sz="1200" baseline="30000" dirty="0"/>
              <a:t>2</a:t>
            </a:r>
            <a:r>
              <a:rPr lang="pt-BR" sz="1200" dirty="0"/>
              <a:t> = 0,8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3939D21-4458-B211-4D37-4CD9CB29F81D}"/>
              </a:ext>
            </a:extLst>
          </p:cNvPr>
          <p:cNvSpPr txBox="1"/>
          <p:nvPr/>
        </p:nvSpPr>
        <p:spPr>
          <a:xfrm rot="16200000">
            <a:off x="183535" y="4961413"/>
            <a:ext cx="130334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000" dirty="0"/>
              <a:t>Expectativa de vida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FC3CDD4-1422-C16B-0664-46E24B1875C3}"/>
              </a:ext>
            </a:extLst>
          </p:cNvPr>
          <p:cNvSpPr txBox="1"/>
          <p:nvPr/>
        </p:nvSpPr>
        <p:spPr>
          <a:xfrm>
            <a:off x="114534" y="4187408"/>
            <a:ext cx="7524970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Sugestão roteiro: “A análise mostrou que a expectativa de vida em regiões menos desenvolvida era 8,2 anos menor do que em áreas menos desenvolvidas, o que mostrava a falta de equidade. Existem, portanto, necessidades não atendidas. Pensando nisso, a área de PHI liderou a submissão de um poster, que será apresentado em um dos maiores conferências globais sobre </a:t>
            </a:r>
            <a:r>
              <a:rPr lang="pt-BR" dirty="0" err="1"/>
              <a:t>farmacoeconomia</a:t>
            </a:r>
            <a:r>
              <a:rPr lang="pt-BR" dirty="0"/>
              <a:t>, acesso e impacto na saúde, o ISPOR 2023, onde o tema do tratamento de </a:t>
            </a:r>
            <a:r>
              <a:rPr lang="pt-BR" dirty="0" err="1"/>
              <a:t>Duchenne</a:t>
            </a:r>
            <a:r>
              <a:rPr lang="pt-BR" dirty="0"/>
              <a:t> no Brasil será destacado  perante a sociedade científica internacional”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760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2FD336-E97F-E4B5-D54B-35C9F23AA08F}"/>
              </a:ext>
            </a:extLst>
          </p:cNvPr>
          <p:cNvSpPr txBox="1"/>
          <p:nvPr/>
        </p:nvSpPr>
        <p:spPr>
          <a:xfrm>
            <a:off x="437321" y="3013501"/>
            <a:ext cx="683812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BR" sz="4800" b="1" dirty="0">
                <a:solidFill>
                  <a:srgbClr val="7E69E0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Obrigada!</a:t>
            </a:r>
          </a:p>
        </p:txBody>
      </p:sp>
    </p:spTree>
    <p:extLst>
      <p:ext uri="{BB962C8B-B14F-4D97-AF65-F5344CB8AC3E}">
        <p14:creationId xmlns:p14="http://schemas.microsoft.com/office/powerpoint/2010/main" val="1679802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3326</TotalTime>
  <Words>660</Words>
  <Application>Microsoft Office PowerPoint</Application>
  <PresentationFormat>Widescreen</PresentationFormat>
  <Paragraphs>58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Noto Sans Cond SemBd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Sari {GreenewGroup}</dc:creator>
  <cp:lastModifiedBy>Dreosso, Patricia Azanha</cp:lastModifiedBy>
  <cp:revision>7</cp:revision>
  <dcterms:created xsi:type="dcterms:W3CDTF">2023-03-24T14:34:27Z</dcterms:created>
  <dcterms:modified xsi:type="dcterms:W3CDTF">2023-05-09T01:06:40Z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791b42f-c435-42ca-9531-75a3f42aae3d_Enabled">
    <vt:lpwstr>true</vt:lpwstr>
  </property>
  <property fmtid="{D5CDD505-2E9C-101B-9397-08002B2CF9AE}" pid="3" name="MSIP_Label_4791b42f-c435-42ca-9531-75a3f42aae3d_SetDate">
    <vt:lpwstr>2023-03-24T19:45:51Z</vt:lpwstr>
  </property>
  <property fmtid="{D5CDD505-2E9C-101B-9397-08002B2CF9AE}" pid="4" name="MSIP_Label_4791b42f-c435-42ca-9531-75a3f42aae3d_Method">
    <vt:lpwstr>Privileged</vt:lpwstr>
  </property>
  <property fmtid="{D5CDD505-2E9C-101B-9397-08002B2CF9AE}" pid="5" name="MSIP_Label_4791b42f-c435-42ca-9531-75a3f42aae3d_Name">
    <vt:lpwstr>4791b42f-c435-42ca-9531-75a3f42aae3d</vt:lpwstr>
  </property>
  <property fmtid="{D5CDD505-2E9C-101B-9397-08002B2CF9AE}" pid="6" name="MSIP_Label_4791b42f-c435-42ca-9531-75a3f42aae3d_SiteId">
    <vt:lpwstr>7a916015-20ae-4ad1-9170-eefd915e9272</vt:lpwstr>
  </property>
  <property fmtid="{D5CDD505-2E9C-101B-9397-08002B2CF9AE}" pid="7" name="MSIP_Label_4791b42f-c435-42ca-9531-75a3f42aae3d_ActionId">
    <vt:lpwstr>1bd1cc2d-413b-407e-b451-c29b4f3659a7</vt:lpwstr>
  </property>
  <property fmtid="{D5CDD505-2E9C-101B-9397-08002B2CF9AE}" pid="8" name="MSIP_Label_4791b42f-c435-42ca-9531-75a3f42aae3d_ContentBits">
    <vt:lpwstr>0</vt:lpwstr>
  </property>
</Properties>
</file>